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03"/>
    <p:restoredTop sz="94650"/>
  </p:normalViewPr>
  <p:slideViewPr>
    <p:cSldViewPr snapToGrid="0" snapToObjects="1">
      <p:cViewPr>
        <p:scale>
          <a:sx n="141" d="100"/>
          <a:sy n="141" d="100"/>
        </p:scale>
        <p:origin x="137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374ED-9126-7248-86B4-820DA336A3F4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E60A6-3338-644F-85BC-E562463EE8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73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Interface" charset="0"/>
                <a:ea typeface="Interface" charset="0"/>
                <a:cs typeface="Interface" charset="0"/>
              </a:rPr>
              <a:t>Reconcile critical discourse with technical understanding.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DE60A6-3338-644F-85BC-E562463EE80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911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maybe rightfully so;</a:t>
            </a:r>
            <a:r>
              <a:rPr lang="en-US" baseline="0" dirty="0" smtClean="0"/>
              <a:t> computer scientists are horrible at naming.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DE60A6-3338-644F-85BC-E562463EE80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36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Follows with a</a:t>
            </a:r>
            <a:r>
              <a:rPr lang="en-US" baseline="0" dirty="0" smtClean="0"/>
              <a:t>n in-flight screen description of </a:t>
            </a:r>
            <a:r>
              <a:rPr lang="en-US" baseline="0" dirty="0" err="1" smtClean="0"/>
              <a:t>packy’s</a:t>
            </a:r>
            <a:r>
              <a:rPr lang="en-US" baseline="0" dirty="0" smtClean="0"/>
              <a:t> journey across the </a:t>
            </a:r>
            <a:r>
              <a:rPr lang="en-US" baseline="0" dirty="0" err="1" smtClean="0"/>
              <a:t>Tamares</a:t>
            </a:r>
            <a:r>
              <a:rPr lang="en-US" baseline="0" dirty="0" smtClean="0"/>
              <a:t> Telecom, from Amsterdam -&gt; London.</a:t>
            </a:r>
          </a:p>
          <a:p>
            <a:r>
              <a:rPr lang="en-US" baseline="0" dirty="0" smtClean="0"/>
              <a:t>Then again from the far side of England across the Transatlantic cable, demonstrating an amplifier at work.</a:t>
            </a:r>
          </a:p>
          <a:p>
            <a:r>
              <a:rPr lang="en-US" baseline="0" dirty="0" smtClean="0"/>
              <a:t>Once arrived in NJ, the packets are directed according to their headers, in which scene the proportions of traffic that go to Google, YouTube and Facebook will be shown.</a:t>
            </a:r>
          </a:p>
          <a:p>
            <a:r>
              <a:rPr lang="en-US" baseline="0" dirty="0" smtClean="0"/>
              <a:t>Then at Facebook, a separation of packets by shape (race, gender, political preferences), channeling each to a line.</a:t>
            </a:r>
          </a:p>
          <a:p>
            <a:r>
              <a:rPr lang="en-US" baseline="0" dirty="0" smtClean="0"/>
              <a:t>The short ends in line for an ominous looking gate, which represents the data center in the U.S, flying an American flag.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DE60A6-3338-644F-85BC-E562463EE80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89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79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742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7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52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31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76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983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789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096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30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53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6AF02-68D3-DA4A-BF01-F7BD6ED4824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7C26D-4836-E841-B3B2-0FEDD29F1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497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achlankermode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einternetawesome.withgoogle.com/" TargetMode="External"/><Relationship Id="rId4" Type="http://schemas.openxmlformats.org/officeDocument/2006/relationships/hyperlink" Target="https://www.youtube.com/watch?v=Dxcc6ycZ73M" TargetMode="External"/><Relationship Id="rId5" Type="http://schemas.openxmlformats.org/officeDocument/2006/relationships/hyperlink" Target="https://www.youtube.com/watch?v=ewrBalT_eBM" TargetMode="External"/><Relationship Id="rId6" Type="http://schemas.openxmlformats.org/officeDocument/2006/relationships/hyperlink" Target="https://www.youtube.com/watch?v=ZonvMhT5c_Q" TargetMode="External"/><Relationship Id="rId7" Type="http://schemas.openxmlformats.org/officeDocument/2006/relationships/hyperlink" Target="https://www.youtube.com/watch?v=XE_FPEFpHt4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eb.stanford.edu/class/msande91si/www-spr04/readings/week1/InternetWhitepaper.htm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Through the Internet</a:t>
            </a:r>
            <a:endParaRPr lang="en-US" dirty="0"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An animated short.</a:t>
            </a:r>
          </a:p>
          <a:p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  <a:p>
            <a:r>
              <a:rPr lang="en-US" sz="1600" dirty="0" smtClean="0">
                <a:latin typeface="Interface" charset="0"/>
                <a:ea typeface="Interface" charset="0"/>
                <a:cs typeface="Interface" charset="0"/>
              </a:rPr>
              <a:t>Lachlan Kermode</a:t>
            </a:r>
          </a:p>
          <a:p>
            <a:r>
              <a:rPr lang="en-US" sz="1600" dirty="0" smtClean="0">
                <a:latin typeface="Interface" charset="0"/>
                <a:ea typeface="Interface" charset="0"/>
                <a:cs typeface="Interface" charset="0"/>
              </a:rPr>
              <a:t>Advised by Arvind Narayanan.</a:t>
            </a:r>
            <a:endParaRPr lang="en-US" sz="1600" dirty="0">
              <a:latin typeface="Interface" charset="0"/>
              <a:ea typeface="Interface" charset="0"/>
              <a:cs typeface="Inter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678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Design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sz="3000" dirty="0" smtClean="0">
                <a:latin typeface="Interface" charset="0"/>
                <a:ea typeface="Interface" charset="0"/>
                <a:cs typeface="Interface" charset="0"/>
              </a:rPr>
              <a:t>Demonstrate that:</a:t>
            </a:r>
          </a:p>
          <a:p>
            <a:pPr marL="285750" indent="-285750">
              <a:buFont typeface="Arial" charset="0"/>
              <a:buChar char="•"/>
            </a:pPr>
            <a:endParaRPr lang="en-US" sz="3000" dirty="0">
              <a:latin typeface="Interface" charset="0"/>
              <a:ea typeface="Interface" charset="0"/>
              <a:cs typeface="Interface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>
                <a:latin typeface="Interface" charset="0"/>
                <a:ea typeface="Interface" charset="0"/>
                <a:cs typeface="Interface" charset="0"/>
              </a:rPr>
              <a:t>T</a:t>
            </a:r>
            <a:r>
              <a:rPr lang="en-US" sz="3000" dirty="0" smtClean="0">
                <a:latin typeface="Interface" charset="0"/>
                <a:ea typeface="Interface" charset="0"/>
                <a:cs typeface="Interface" charset="0"/>
              </a:rPr>
              <a:t>he Internet is a physical architecture.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>
                <a:latin typeface="Interface" charset="0"/>
                <a:ea typeface="Interface" charset="0"/>
                <a:cs typeface="Interface" charset="0"/>
              </a:rPr>
              <a:t>D</a:t>
            </a:r>
            <a:r>
              <a:rPr lang="en-US" sz="3000" dirty="0" smtClean="0">
                <a:latin typeface="Interface" charset="0"/>
                <a:ea typeface="Interface" charset="0"/>
                <a:cs typeface="Interface" charset="0"/>
              </a:rPr>
              <a:t>ata resides within national structures and is subject to physical exigencies (sub-</a:t>
            </a:r>
            <a:r>
              <a:rPr lang="en-US" sz="3000" dirty="0" err="1" smtClean="0">
                <a:latin typeface="Interface" charset="0"/>
                <a:ea typeface="Interface" charset="0"/>
                <a:cs typeface="Interface" charset="0"/>
              </a:rPr>
              <a:t>poenas</a:t>
            </a:r>
            <a:r>
              <a:rPr lang="en-US" sz="3000" dirty="0" smtClean="0">
                <a:latin typeface="Interface" charset="0"/>
                <a:ea typeface="Interface" charset="0"/>
                <a:cs typeface="Interface" charset="0"/>
              </a:rPr>
              <a:t>, governmental/corporate surveillance).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>
                <a:latin typeface="Interface" charset="0"/>
                <a:ea typeface="Interface" charset="0"/>
                <a:cs typeface="Interface" charset="0"/>
              </a:rPr>
              <a:t>W</a:t>
            </a:r>
            <a:r>
              <a:rPr lang="en-US" sz="3000" dirty="0" smtClean="0">
                <a:latin typeface="Interface" charset="0"/>
                <a:ea typeface="Interface" charset="0"/>
                <a:cs typeface="Interface" charset="0"/>
              </a:rPr>
              <a:t>hat we take to be ‘the Internet’ is essentially centralized, given the amount of traffic that goes through Facebook.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911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Basic Outline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18" y="1848270"/>
            <a:ext cx="2001133" cy="17036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068" y="1848269"/>
            <a:ext cx="1908521" cy="17043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9706" y="1848269"/>
            <a:ext cx="2099571" cy="170259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7394" y="1848269"/>
            <a:ext cx="2141407" cy="170259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917" y="1848269"/>
            <a:ext cx="1876663" cy="170681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18" y="3957104"/>
            <a:ext cx="1890349" cy="170259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897" y="3957104"/>
            <a:ext cx="1985691" cy="172281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317" y="3957104"/>
            <a:ext cx="1997711" cy="170259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2757" y="3957104"/>
            <a:ext cx="1948375" cy="170259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8801" y="3957104"/>
            <a:ext cx="2055626" cy="170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36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Autodesk </a:t>
            </a:r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Maya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 </a:t>
            </a:r>
            <a:r>
              <a:rPr lang="mr-IN" dirty="0" smtClean="0">
                <a:latin typeface="Interface" charset="0"/>
                <a:ea typeface="Interface" charset="0"/>
                <a:cs typeface="Interface" charset="0"/>
              </a:rPr>
              <a:t>–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 ‘end to end’ software for 3-D animation.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Adobe </a:t>
            </a:r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Photoshop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 and </a:t>
            </a:r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InDesign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 </a:t>
            </a:r>
            <a:r>
              <a:rPr lang="mr-IN" dirty="0" smtClean="0">
                <a:latin typeface="Interface" charset="0"/>
                <a:ea typeface="Interface" charset="0"/>
                <a:cs typeface="Interface" charset="0"/>
              </a:rPr>
              <a:t>–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 image editing suites.</a:t>
            </a:r>
          </a:p>
          <a:p>
            <a:endParaRPr lang="en-US" dirty="0">
              <a:latin typeface="Interface" charset="0"/>
              <a:ea typeface="Interface" charset="0"/>
              <a:cs typeface="Interface" charset="0"/>
            </a:endParaRPr>
          </a:p>
          <a:p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Finish Your Film: Tips and Tricks for Making a Short Film in Maya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, Kenny Roy.</a:t>
            </a:r>
          </a:p>
          <a:p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How to Cheat in Maya: Tools and Techniques for Character Animation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, Kenny Roy.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Hours and HOURS of Lynda tutorials on Maya and animation.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03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trike="sngStrike" dirty="0" smtClean="0">
                <a:latin typeface="Interface" charset="0"/>
                <a:ea typeface="Interface" charset="0"/>
                <a:cs typeface="Interface" charset="0"/>
              </a:rPr>
              <a:t>Maya, Photoshop and InDesign tutorials</a:t>
            </a:r>
          </a:p>
          <a:p>
            <a:r>
              <a:rPr lang="en-US" strike="sngStrike" dirty="0" smtClean="0">
                <a:latin typeface="Interface" charset="0"/>
                <a:ea typeface="Interface" charset="0"/>
                <a:cs typeface="Interface" charset="0"/>
              </a:rPr>
              <a:t>Storyboard</a:t>
            </a:r>
          </a:p>
          <a:p>
            <a:r>
              <a:rPr lang="en-US" strike="sngStrike" dirty="0" smtClean="0">
                <a:latin typeface="Interface" charset="0"/>
                <a:ea typeface="Interface" charset="0"/>
                <a:cs typeface="Interface" charset="0"/>
              </a:rPr>
              <a:t>Animatic</a:t>
            </a:r>
          </a:p>
          <a:p>
            <a:r>
              <a:rPr lang="en-US" b="1" dirty="0" smtClean="0">
                <a:latin typeface="Interface" charset="0"/>
                <a:ea typeface="Interface" charset="0"/>
                <a:cs typeface="Interface" charset="0"/>
              </a:rPr>
              <a:t>3-D Pre-Production (modelling, rigging, textures)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3-D Production (staging scenes)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Animation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Rendering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Post-Production (final film)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Clean assets for open source.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274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500" dirty="0">
                <a:latin typeface="Interface" charset="0"/>
                <a:ea typeface="Interface" charset="0"/>
                <a:cs typeface="Interface" charset="0"/>
              </a:rPr>
              <a:t>The narrative representation of Internet architecture is faithful to technical architecture of the physical Internet.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500" dirty="0">
                <a:latin typeface="Interface" charset="0"/>
                <a:ea typeface="Interface" charset="0"/>
                <a:cs typeface="Interface" charset="0"/>
              </a:rPr>
              <a:t>The short is accessible and interesting to an American/British, English-speaking audience in their teens or </a:t>
            </a:r>
            <a:r>
              <a:rPr lang="en-US" sz="2500" dirty="0" smtClean="0">
                <a:latin typeface="Interface" charset="0"/>
                <a:ea typeface="Interface" charset="0"/>
                <a:cs typeface="Interface" charset="0"/>
              </a:rPr>
              <a:t>older.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500" dirty="0">
                <a:latin typeface="Interface" charset="0"/>
                <a:ea typeface="Interface" charset="0"/>
                <a:cs typeface="Interface" charset="0"/>
              </a:rPr>
              <a:t>V</a:t>
            </a:r>
            <a:r>
              <a:rPr lang="en-US" sz="2500" dirty="0" smtClean="0">
                <a:latin typeface="Interface" charset="0"/>
                <a:ea typeface="Interface" charset="0"/>
                <a:cs typeface="Interface" charset="0"/>
              </a:rPr>
              <a:t>iewers come away with a </a:t>
            </a:r>
            <a:r>
              <a:rPr lang="en-US" sz="2500" dirty="0">
                <a:latin typeface="Interface" charset="0"/>
                <a:ea typeface="Interface" charset="0"/>
                <a:cs typeface="Interface" charset="0"/>
              </a:rPr>
              <a:t>high-level understanding of the basic protocols that make up the modern Internet, such as </a:t>
            </a:r>
            <a:r>
              <a:rPr lang="en-US" sz="2500" dirty="0" err="1">
                <a:latin typeface="Interface" charset="0"/>
                <a:ea typeface="Interface" charset="0"/>
                <a:cs typeface="Interface" charset="0"/>
              </a:rPr>
              <a:t>WiFi</a:t>
            </a:r>
            <a:r>
              <a:rPr lang="en-US" sz="2500" dirty="0">
                <a:latin typeface="Interface" charset="0"/>
                <a:ea typeface="Interface" charset="0"/>
                <a:cs typeface="Interface" charset="0"/>
              </a:rPr>
              <a:t>, routing, packets, and </a:t>
            </a:r>
            <a:r>
              <a:rPr lang="en-US" sz="2500" dirty="0" smtClean="0">
                <a:latin typeface="Interface" charset="0"/>
                <a:ea typeface="Interface" charset="0"/>
                <a:cs typeface="Interface" charset="0"/>
              </a:rPr>
              <a:t>encryption/decryption. Additionally, viewers should have improved knowledge regarding the three design goals listed in a previous slide.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500" dirty="0" smtClean="0">
                <a:latin typeface="Interface" charset="0"/>
                <a:ea typeface="Interface" charset="0"/>
                <a:cs typeface="Interface" charset="0"/>
              </a:rPr>
              <a:t>Open source assets useable for proficient animators.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  <a:p>
            <a:pPr marL="228600" lvl="1">
              <a:spcBef>
                <a:spcPts val="1000"/>
              </a:spcBef>
            </a:pP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Assessment by Professor Narayanan.</a:t>
            </a:r>
          </a:p>
          <a:p>
            <a:r>
              <a:rPr lang="en-US" sz="2400" dirty="0" smtClean="0">
                <a:latin typeface="Interface" charset="0"/>
                <a:ea typeface="Interface" charset="0"/>
                <a:cs typeface="Interface" charset="0"/>
              </a:rPr>
              <a:t>Questionnaire filled out by non-technical viewers after watching the film.</a:t>
            </a:r>
          </a:p>
          <a:p>
            <a:r>
              <a:rPr lang="en-US" sz="2400" dirty="0" smtClean="0">
                <a:latin typeface="Interface" charset="0"/>
                <a:ea typeface="Interface" charset="0"/>
                <a:cs typeface="Interface" charset="0"/>
              </a:rPr>
              <a:t>Attempt to find capable animators to comment on assets’ usability.</a:t>
            </a:r>
          </a:p>
        </p:txBody>
      </p:sp>
    </p:spTree>
    <p:extLst>
      <p:ext uri="{BB962C8B-B14F-4D97-AF65-F5344CB8AC3E}">
        <p14:creationId xmlns:p14="http://schemas.microsoft.com/office/powerpoint/2010/main" val="156250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  <a:p>
            <a:pPr marL="0" indent="0" algn="ctr">
              <a:buNone/>
            </a:pPr>
            <a:endParaRPr lang="en-US" dirty="0">
              <a:latin typeface="Interface" charset="0"/>
              <a:ea typeface="Interface" charset="0"/>
              <a:cs typeface="Interface" charset="0"/>
            </a:endParaRPr>
          </a:p>
          <a:p>
            <a:pPr marL="0" indent="0" algn="ctr">
              <a:buNone/>
            </a:pP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Lachlan Kermode</a:t>
            </a:r>
          </a:p>
          <a:p>
            <a:pPr marL="0" indent="0" algn="ctr">
              <a:buNone/>
            </a:pPr>
            <a:r>
              <a:rPr lang="en-US" dirty="0" smtClean="0">
                <a:latin typeface="Interface" charset="0"/>
                <a:ea typeface="Interface" charset="0"/>
                <a:cs typeface="Interface" charset="0"/>
                <a:hlinkClick r:id="rId2"/>
              </a:rPr>
              <a:t>http://lachlankermode.com</a:t>
            </a:r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  <a:p>
            <a:pPr marL="0" indent="0" algn="ctr">
              <a:buNone/>
            </a:pPr>
            <a:endParaRPr lang="en-US" dirty="0">
              <a:latin typeface="Interface" charset="0"/>
              <a:ea typeface="Interface" charset="0"/>
              <a:cs typeface="Interface" charset="0"/>
            </a:endParaRPr>
          </a:p>
          <a:p>
            <a:pPr marL="0" indent="0" algn="ctr">
              <a:buNone/>
            </a:pP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Advised by Arvind Narayanan.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033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”A Series of Pipes”</a:t>
            </a:r>
            <a:endParaRPr lang="en-US" dirty="0">
              <a:latin typeface="Bauhaus 93" charset="0"/>
              <a:ea typeface="Bauhaus 93" charset="0"/>
              <a:cs typeface="Bauhaus 93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The Internet is broadly misunderstood.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Legal consequences</a:t>
            </a:r>
            <a:r>
              <a:rPr lang="en-US" dirty="0">
                <a:latin typeface="Interface" charset="0"/>
                <a:ea typeface="Interface" charset="0"/>
                <a:cs typeface="Interface" charset="0"/>
              </a:rPr>
              <a:t> 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in a court of law.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Exploitation by hackers of users’ lack of knowledge.</a:t>
            </a:r>
          </a:p>
          <a:p>
            <a:endParaRPr lang="en-US" dirty="0">
              <a:latin typeface="Interface" charset="0"/>
              <a:ea typeface="Interface" charset="0"/>
              <a:cs typeface="Interface" charset="0"/>
            </a:endParaRPr>
          </a:p>
          <a:p>
            <a:pPr marL="0" indent="0">
              <a:buNone/>
            </a:pP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Prohibits meaningful societal advance, as a fundamental component of its technological infrastructure is opaque to the majority.</a:t>
            </a:r>
          </a:p>
          <a:p>
            <a:endParaRPr lang="en-US" dirty="0">
              <a:latin typeface="Interface" charset="0"/>
              <a:ea typeface="Interface" charset="0"/>
              <a:cs typeface="Interface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61614" y="1296491"/>
            <a:ext cx="2211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Senator Ted Stevens</a:t>
            </a:r>
            <a:endParaRPr lang="en-US" sz="1400" dirty="0">
              <a:latin typeface="Interface" charset="0"/>
              <a:ea typeface="Interface" charset="0"/>
              <a:cs typeface="Inter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522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The ‘Cloud’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The misconception that the Internet is a ’cloud’ leverages destructive neoliberal ideologies.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Oversight of the physical infrastructure that constructs the Internet, which is governed by national and state jurisdiction.</a:t>
            </a:r>
          </a:p>
          <a:p>
            <a:pPr lvl="1"/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Black Transparency: The Right to Know in the Age of Mass Surveillance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. </a:t>
            </a:r>
            <a:r>
              <a:rPr lang="en-US" dirty="0" err="1" smtClean="0">
                <a:latin typeface="Interface" charset="0"/>
                <a:ea typeface="Interface" charset="0"/>
                <a:cs typeface="Interface" charset="0"/>
              </a:rPr>
              <a:t>Metahaven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.</a:t>
            </a:r>
          </a:p>
          <a:p>
            <a:pPr lvl="1"/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Signs and Machines: Capitalism and the Production of Subjectivity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. Maurizio Lazzarato.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Problematics of the Internet addressed in </a:t>
            </a:r>
            <a:r>
              <a:rPr lang="en-US" dirty="0">
                <a:latin typeface="Interface" charset="0"/>
                <a:ea typeface="Interface" charset="0"/>
                <a:cs typeface="Interface" charset="0"/>
              </a:rPr>
              <a:t>m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edia theory and critical discourse.</a:t>
            </a:r>
          </a:p>
          <a:p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073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Internet Pedagogy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Stanford whitepaper. </a:t>
            </a:r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How Does The Internet Work?</a:t>
            </a:r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  <a:p>
            <a:pPr marL="457200" lvl="1" indent="0">
              <a:buNone/>
            </a:pPr>
            <a:r>
              <a:rPr lang="en-US" sz="1400" dirty="0" smtClean="0">
                <a:latin typeface="Interface" charset="0"/>
                <a:ea typeface="Interface" charset="0"/>
                <a:cs typeface="Interface" charset="0"/>
                <a:hlinkClick r:id="rId2"/>
              </a:rPr>
              <a:t>https://web.stanford.edu/class/msande91si/www-spr04/readings/week1/InternetWhitepaper.htm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 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Brian Kernighan. </a:t>
            </a:r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D is for Digital: What a well-informed person should know about computers and communication.</a:t>
            </a:r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Google. </a:t>
            </a:r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Be Internet Awesome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.</a:t>
            </a:r>
          </a:p>
          <a:p>
            <a:pPr marL="457200" lvl="1" indent="0">
              <a:buNone/>
            </a:pPr>
            <a:r>
              <a:rPr lang="en-US" sz="1400" dirty="0" smtClean="0">
                <a:latin typeface="Interface" charset="0"/>
                <a:ea typeface="Interface" charset="0"/>
                <a:cs typeface="Interface" charset="0"/>
                <a:hlinkClick r:id="rId3"/>
              </a:rPr>
              <a:t>https://beinternetawesome.withgoogle.com/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 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YouTube, video explanations</a:t>
            </a:r>
          </a:p>
          <a:p>
            <a:pPr marL="457200" lvl="1" indent="0">
              <a:buNone/>
            </a:pPr>
            <a:r>
              <a:rPr lang="en-US" sz="1400" dirty="0" err="1" smtClean="0">
                <a:latin typeface="Interface" charset="0"/>
                <a:ea typeface="Interface" charset="0"/>
                <a:cs typeface="Interface" charset="0"/>
              </a:rPr>
              <a:t>Code.org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. </a:t>
            </a:r>
            <a:r>
              <a:rPr lang="en-US" sz="1400" i="1" dirty="0" smtClean="0">
                <a:latin typeface="Interface" charset="0"/>
                <a:ea typeface="Interface" charset="0"/>
                <a:cs typeface="Interface" charset="0"/>
              </a:rPr>
              <a:t>What is the Internet.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 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  <a:hlinkClick r:id="rId4"/>
              </a:rPr>
              <a:t>https://www.youtube.com/watch?v=Dxcc6ycZ73M</a:t>
            </a:r>
            <a:endParaRPr lang="en-US" sz="1400" dirty="0" smtClean="0">
              <a:latin typeface="Interface" charset="0"/>
              <a:ea typeface="Interface" charset="0"/>
              <a:cs typeface="Interface" charset="0"/>
            </a:endParaRPr>
          </a:p>
          <a:p>
            <a:pPr marL="457200" lvl="1" indent="0">
              <a:buNone/>
            </a:pP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World Science Festival. </a:t>
            </a:r>
            <a:r>
              <a:rPr lang="en-US" sz="1400" i="1" dirty="0" smtClean="0">
                <a:latin typeface="Interface" charset="0"/>
                <a:ea typeface="Interface" charset="0"/>
                <a:cs typeface="Interface" charset="0"/>
              </a:rPr>
              <a:t>There and Back Again.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 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  <a:hlinkClick r:id="rId5"/>
              </a:rPr>
              <a:t>https://www.youtube.com/watch?v=ewrBalT_eBM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 </a:t>
            </a:r>
          </a:p>
          <a:p>
            <a:pPr marL="457200" lvl="1" indent="0">
              <a:buNone/>
            </a:pP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Cisco. </a:t>
            </a:r>
            <a:r>
              <a:rPr lang="en-US" sz="1400" i="1" dirty="0" smtClean="0">
                <a:latin typeface="Interface" charset="0"/>
                <a:ea typeface="Interface" charset="0"/>
                <a:cs typeface="Interface" charset="0"/>
              </a:rPr>
              <a:t>How Does The Internet Actually Work?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 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  <a:hlinkClick r:id="rId6"/>
              </a:rPr>
              <a:t>https://www.youtube.com/watch?v=ZonvMhT5c_Q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 </a:t>
            </a:r>
          </a:p>
          <a:p>
            <a:pPr marL="457200" lvl="1" indent="0">
              <a:buNone/>
            </a:pP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Andrew Blum (TED). </a:t>
            </a:r>
            <a:r>
              <a:rPr lang="en-US" sz="1400" i="1" dirty="0" smtClean="0">
                <a:latin typeface="Interface" charset="0"/>
                <a:ea typeface="Interface" charset="0"/>
                <a:cs typeface="Interface" charset="0"/>
              </a:rPr>
              <a:t>What is the Internet Really?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 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  <a:hlinkClick r:id="rId7"/>
              </a:rPr>
              <a:t>https://www.youtube.com/watch?v=XE_FPEFpHt4</a:t>
            </a:r>
            <a:r>
              <a:rPr lang="en-US" sz="1400" dirty="0" smtClean="0">
                <a:latin typeface="Interface" charset="0"/>
                <a:ea typeface="Interface" charset="0"/>
                <a:cs typeface="Interface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9495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Initial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Last semester; </a:t>
            </a:r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A Short History of the Web Browser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.</a:t>
            </a:r>
          </a:p>
          <a:p>
            <a:pPr marL="0" indent="0">
              <a:buNone/>
            </a:pPr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How to shed light on the Internet for a broader audience?</a:t>
            </a:r>
          </a:p>
          <a:p>
            <a:r>
              <a:rPr lang="en-US" dirty="0">
                <a:latin typeface="Interface" charset="0"/>
                <a:ea typeface="Interface" charset="0"/>
                <a:cs typeface="Interface" charset="0"/>
              </a:rPr>
              <a:t>B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rowser emulator through which to explore the development of Internet aesthetics from inception in 90s to present.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Stand-alone browser that would explain the mechanics of the Internet as it happened, built on Firefox or Chromium.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A proxy web application using a headless browser, ‘annotate’ websites to explain exactly how parts of them work.</a:t>
            </a:r>
          </a:p>
          <a:p>
            <a:endParaRPr lang="en-US" dirty="0">
              <a:latin typeface="Interface" charset="0"/>
              <a:ea typeface="Interface" charset="0"/>
              <a:cs typeface="Interface" charset="0"/>
            </a:endParaRPr>
          </a:p>
          <a:p>
            <a:pPr marL="0" indent="0" algn="r">
              <a:buNone/>
            </a:pPr>
            <a:r>
              <a:rPr lang="mr-IN" sz="2200" dirty="0" smtClean="0">
                <a:latin typeface="Interface" charset="0"/>
                <a:ea typeface="Interface" charset="0"/>
                <a:cs typeface="Interface" charset="0"/>
              </a:rPr>
              <a:t>…</a:t>
            </a:r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but would these reach a non-technical, non-critical audience?</a:t>
            </a:r>
          </a:p>
          <a:p>
            <a:pPr marL="0" indent="0" algn="r">
              <a:buNone/>
            </a:pPr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Doubtful.</a:t>
            </a:r>
            <a:endParaRPr lang="en-US" sz="2200" dirty="0">
              <a:latin typeface="Interface" charset="0"/>
              <a:ea typeface="Interface" charset="0"/>
              <a:cs typeface="Interface" charset="0"/>
            </a:endParaRPr>
          </a:p>
          <a:p>
            <a:endParaRPr lang="en-US" dirty="0">
              <a:latin typeface="Interface" charset="0"/>
              <a:ea typeface="Interface" charset="0"/>
              <a:cs typeface="Interfac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7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Technical Cartoons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Lin Clark, explains technical concepts in cartoon at Mozilla.</a:t>
            </a:r>
            <a:endParaRPr lang="en-US" sz="2000" dirty="0" smtClean="0">
              <a:latin typeface="Interface" charset="0"/>
              <a:ea typeface="Interface" charset="0"/>
              <a:cs typeface="Interface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err="1" smtClean="0">
                <a:latin typeface="Interface" charset="0"/>
                <a:ea typeface="Interface" charset="0"/>
                <a:cs typeface="Interface" charset="0"/>
              </a:rPr>
              <a:t>WebAssembly</a:t>
            </a:r>
            <a:r>
              <a:rPr lang="en-US" sz="2000" dirty="0" smtClean="0">
                <a:latin typeface="Interface" charset="0"/>
                <a:ea typeface="Interface" charset="0"/>
                <a:cs typeface="Interface" charset="0"/>
              </a:rPr>
              <a:t> (an JS-alternative platform supported in browsers)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Interface" charset="0"/>
                <a:ea typeface="Interface" charset="0"/>
                <a:cs typeface="Interface" charset="0"/>
              </a:rPr>
              <a:t>Redux, Flux (functional state management paradigms)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Interface" charset="0"/>
                <a:ea typeface="Interface" charset="0"/>
                <a:cs typeface="Interface" charset="0"/>
              </a:rPr>
              <a:t>Relay (front-end library for interfacing with </a:t>
            </a:r>
            <a:r>
              <a:rPr lang="en-US" sz="2000" dirty="0" err="1" smtClean="0">
                <a:latin typeface="Interface" charset="0"/>
                <a:ea typeface="Interface" charset="0"/>
                <a:cs typeface="Interface" charset="0"/>
              </a:rPr>
              <a:t>GraphQL</a:t>
            </a:r>
            <a:r>
              <a:rPr lang="en-US" sz="2000" dirty="0" smtClean="0">
                <a:latin typeface="Interface" charset="0"/>
                <a:ea typeface="Interface" charset="0"/>
                <a:cs typeface="Interface" charset="0"/>
              </a:rPr>
              <a:t> server)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Interface" charset="0"/>
                <a:ea typeface="Interface" charset="0"/>
                <a:cs typeface="Interface" charset="0"/>
              </a:rPr>
              <a:t>React Fiber (reconciliation algorithm for front-end framework React)</a:t>
            </a:r>
            <a:endParaRPr lang="en-US" sz="2000" dirty="0">
              <a:latin typeface="Interface" charset="0"/>
              <a:ea typeface="Interface" charset="0"/>
              <a:cs typeface="Interface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975347"/>
            <a:ext cx="3265443" cy="17926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992" y="3975347"/>
            <a:ext cx="3803207" cy="17447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3549" y="5899964"/>
            <a:ext cx="25747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Interface" charset="0"/>
                <a:ea typeface="Interface" charset="0"/>
                <a:cs typeface="Interface" charset="0"/>
              </a:rPr>
              <a:t>Reconciliation cycle, React Fiber.</a:t>
            </a:r>
            <a:endParaRPr lang="en-US" sz="1200" dirty="0">
              <a:latin typeface="Interface" charset="0"/>
              <a:ea typeface="Interface" charset="0"/>
              <a:cs typeface="Interface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0242" y="5899963"/>
            <a:ext cx="234070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 smtClean="0">
                <a:latin typeface="Interface" charset="0"/>
                <a:ea typeface="Interface" charset="0"/>
                <a:cs typeface="Interface" charset="0"/>
              </a:rPr>
              <a:t>GraphQL</a:t>
            </a:r>
            <a:r>
              <a:rPr lang="en-US" sz="1200" dirty="0" smtClean="0">
                <a:latin typeface="Interface" charset="0"/>
                <a:ea typeface="Interface" charset="0"/>
                <a:cs typeface="Interface" charset="0"/>
              </a:rPr>
              <a:t> query through Relay.</a:t>
            </a:r>
            <a:endParaRPr lang="en-US" sz="1200" dirty="0">
              <a:latin typeface="Interface" charset="0"/>
              <a:ea typeface="Interface" charset="0"/>
              <a:cs typeface="Interface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96010" y="5530631"/>
            <a:ext cx="2813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See also Julia Evans, </a:t>
            </a:r>
            <a:r>
              <a:rPr lang="en-US" i="1" dirty="0" smtClean="0"/>
              <a:t>Teaching Tech with Cartoons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422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Animation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2-D animation widely used in video pedagogy. Words describe, animation shows in a virtual classroom.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3-D animation only in commercial operations (Disney, Pixar).</a:t>
            </a:r>
          </a:p>
          <a:p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  <a:p>
            <a:pPr marL="0" indent="0" algn="ctr">
              <a:buNone/>
            </a:pPr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Why not 3-D?</a:t>
            </a:r>
            <a:endParaRPr lang="en-US" dirty="0" smtClean="0">
              <a:latin typeface="Interface" charset="0"/>
              <a:ea typeface="Interface" charset="0"/>
              <a:cs typeface="Interface" charset="0"/>
            </a:endParaRP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3-D animation is hard! And time-consuming.</a:t>
            </a:r>
          </a:p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Pedagogues conventionally explain technical concepts, rather than framing their explanation as narrative.</a:t>
            </a:r>
          </a:p>
        </p:txBody>
      </p:sp>
    </p:spTree>
    <p:extLst>
      <p:ext uri="{BB962C8B-B14F-4D97-AF65-F5344CB8AC3E}">
        <p14:creationId xmlns:p14="http://schemas.microsoft.com/office/powerpoint/2010/main" val="2118968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Why 3-D narrative?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299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>
                <a:latin typeface="Interface" charset="0"/>
                <a:ea typeface="Interface" charset="0"/>
                <a:cs typeface="Interface" charset="0"/>
              </a:rPr>
              <a:t>Hypothesis - 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Internet pedagogy has failed to reach people because they find the technical language obscure.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51" y="3446820"/>
            <a:ext cx="4038549" cy="22673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3445997"/>
            <a:ext cx="599122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Animated films powerfully influence younger generations, and teach them about the world through narrative.</a:t>
            </a:r>
          </a:p>
          <a:p>
            <a:endParaRPr lang="en-US" sz="2200" dirty="0" smtClean="0">
              <a:latin typeface="Interface" charset="0"/>
              <a:ea typeface="Interface" charset="0"/>
              <a:cs typeface="Interface" charset="0"/>
            </a:endParaRPr>
          </a:p>
          <a:p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What if there were an </a:t>
            </a:r>
            <a:r>
              <a:rPr lang="en-US" sz="2200" i="1" dirty="0" smtClean="0">
                <a:latin typeface="Interface" charset="0"/>
                <a:ea typeface="Interface" charset="0"/>
                <a:cs typeface="Interface" charset="0"/>
              </a:rPr>
              <a:t>Inside Out</a:t>
            </a:r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 whose world helped explain the Internet?</a:t>
            </a:r>
          </a:p>
        </p:txBody>
      </p:sp>
    </p:spTree>
    <p:extLst>
      <p:ext uri="{BB962C8B-B14F-4D97-AF65-F5344CB8AC3E}">
        <p14:creationId xmlns:p14="http://schemas.microsoft.com/office/powerpoint/2010/main" val="780575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uhaus 93" charset="0"/>
                <a:ea typeface="Bauhaus 93" charset="0"/>
                <a:cs typeface="Bauhaus 93" charset="0"/>
              </a:rPr>
              <a:t>Through the Internet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83632"/>
          </a:xfrm>
        </p:spPr>
        <p:txBody>
          <a:bodyPr/>
          <a:lstStyle/>
          <a:p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A 2-5 </a:t>
            </a:r>
            <a:r>
              <a:rPr lang="en-US" smtClean="0">
                <a:latin typeface="Interface" charset="0"/>
                <a:ea typeface="Interface" charset="0"/>
                <a:cs typeface="Interface" charset="0"/>
              </a:rPr>
              <a:t>minute 3-D animated </a:t>
            </a:r>
            <a:r>
              <a:rPr lang="en-US" dirty="0" smtClean="0">
                <a:latin typeface="Interface" charset="0"/>
                <a:ea typeface="Interface" charset="0"/>
                <a:cs typeface="Interface" charset="0"/>
              </a:rPr>
              <a:t>short that tells the story of a data packet’s journey from a laptop computer to the ‘gates’ </a:t>
            </a:r>
            <a:r>
              <a:rPr lang="en-US" smtClean="0">
                <a:latin typeface="Interface" charset="0"/>
                <a:ea typeface="Interface" charset="0"/>
                <a:cs typeface="Interface" charset="0"/>
              </a:rPr>
              <a:t>of Facebook.</a:t>
            </a:r>
            <a:endParaRPr lang="en-US">
              <a:latin typeface="Interface" charset="0"/>
              <a:ea typeface="Interface" charset="0"/>
              <a:cs typeface="Interface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624391"/>
            <a:ext cx="598351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Travels from Laptop to Router (</a:t>
            </a:r>
            <a:r>
              <a:rPr lang="en-US" sz="2200" dirty="0" err="1" smtClean="0">
                <a:latin typeface="Interface" charset="0"/>
                <a:ea typeface="Interface" charset="0"/>
                <a:cs typeface="Interface" charset="0"/>
              </a:rPr>
              <a:t>WiFi</a:t>
            </a:r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).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Travels from Router to Router (Ethernet).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Travels from Router to Server (transatlantic cable, </a:t>
            </a:r>
            <a:r>
              <a:rPr lang="en-US" sz="2200" dirty="0" err="1" smtClean="0">
                <a:latin typeface="Interface" charset="0"/>
                <a:ea typeface="Interface" charset="0"/>
                <a:cs typeface="Interface" charset="0"/>
              </a:rPr>
              <a:t>fibre</a:t>
            </a:r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 optic).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200" dirty="0" smtClean="0">
                <a:latin typeface="Interface" charset="0"/>
                <a:ea typeface="Interface" charset="0"/>
                <a:cs typeface="Interface" charset="0"/>
              </a:rPr>
              <a:t>Arrives at Facebook server, is checked in.</a:t>
            </a:r>
            <a:endParaRPr lang="en-US" sz="2200" dirty="0">
              <a:latin typeface="Interface" charset="0"/>
              <a:ea typeface="Interface" charset="0"/>
              <a:cs typeface="Interface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945" y="3262417"/>
            <a:ext cx="2831855" cy="250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51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1015</Words>
  <Application>Microsoft Macintosh PowerPoint</Application>
  <PresentationFormat>Widescreen</PresentationFormat>
  <Paragraphs>116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Bauhaus 93</vt:lpstr>
      <vt:lpstr>Calibri</vt:lpstr>
      <vt:lpstr>Calibri Light</vt:lpstr>
      <vt:lpstr>Interface</vt:lpstr>
      <vt:lpstr>Office Theme</vt:lpstr>
      <vt:lpstr>Through the Internet</vt:lpstr>
      <vt:lpstr>”A Series of Pipes”</vt:lpstr>
      <vt:lpstr>The ‘Cloud’ Problem</vt:lpstr>
      <vt:lpstr>Internet Pedagogy</vt:lpstr>
      <vt:lpstr>Initial Ideas</vt:lpstr>
      <vt:lpstr>Technical Cartoons</vt:lpstr>
      <vt:lpstr>Animation</vt:lpstr>
      <vt:lpstr>Why 3-D narrative?</vt:lpstr>
      <vt:lpstr>Through the Internet</vt:lpstr>
      <vt:lpstr>Design Goals</vt:lpstr>
      <vt:lpstr>Basic Outline</vt:lpstr>
      <vt:lpstr>Stack</vt:lpstr>
      <vt:lpstr>Method</vt:lpstr>
      <vt:lpstr>Evaluation</vt:lpstr>
      <vt:lpstr>Questions?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Through the Internet</dc:title>
  <dc:creator>Lachlan Kermode</dc:creator>
  <cp:lastModifiedBy>Lachlan Kermode</cp:lastModifiedBy>
  <cp:revision>21</cp:revision>
  <cp:lastPrinted>2017-12-11T00:32:16Z</cp:lastPrinted>
  <dcterms:created xsi:type="dcterms:W3CDTF">2017-12-08T16:04:34Z</dcterms:created>
  <dcterms:modified xsi:type="dcterms:W3CDTF">2017-12-11T00:41:09Z</dcterms:modified>
</cp:coreProperties>
</file>

<file path=docProps/thumbnail.jpeg>
</file>